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0" r:id="rId4"/>
    <p:sldMasterId id="2147483775" r:id="rId5"/>
  </p:sldMasterIdLst>
  <p:notesMasterIdLst>
    <p:notesMasterId r:id="rId33"/>
  </p:notesMasterIdLst>
  <p:handoutMasterIdLst>
    <p:handoutMasterId r:id="rId34"/>
  </p:handoutMasterIdLst>
  <p:sldIdLst>
    <p:sldId id="256" r:id="rId6"/>
    <p:sldId id="303" r:id="rId7"/>
    <p:sldId id="283" r:id="rId8"/>
    <p:sldId id="301" r:id="rId9"/>
    <p:sldId id="279" r:id="rId10"/>
    <p:sldId id="263" r:id="rId11"/>
    <p:sldId id="288" r:id="rId12"/>
    <p:sldId id="306" r:id="rId13"/>
    <p:sldId id="315" r:id="rId14"/>
    <p:sldId id="284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6" r:id="rId25"/>
    <p:sldId id="300" r:id="rId26"/>
    <p:sldId id="266" r:id="rId27"/>
    <p:sldId id="295" r:id="rId28"/>
    <p:sldId id="281" r:id="rId29"/>
    <p:sldId id="267" r:id="rId30"/>
    <p:sldId id="278" r:id="rId31"/>
    <p:sldId id="304" r:id="rId32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  <a:srgbClr val="5B6770"/>
    <a:srgbClr val="65B333"/>
    <a:srgbClr val="319B42"/>
    <a:srgbClr val="FEDD00"/>
    <a:srgbClr val="5B686D"/>
    <a:srgbClr val="00B3E2"/>
    <a:srgbClr val="3E4C54"/>
    <a:srgbClr val="354047"/>
    <a:srgbClr val="27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1" autoAdjust="0"/>
    <p:restoredTop sz="87049" autoAdjust="0"/>
  </p:normalViewPr>
  <p:slideViewPr>
    <p:cSldViewPr snapToObjects="1">
      <p:cViewPr varScale="1">
        <p:scale>
          <a:sx n="98" d="100"/>
          <a:sy n="98" d="100"/>
        </p:scale>
        <p:origin x="321" y="45"/>
      </p:cViewPr>
      <p:guideLst>
        <p:guide orient="horz" pos="147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11C1-C227-554F-84E7-A17E86D4DE33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B2CE-998A-DB4D-B582-EBC041C5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3F6C5-13C1-4127-96A2-A23FEA88C6E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725E-36AF-4E9E-9DDD-6D43E5C9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9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5B6770"/>
                </a:solidFill>
                <a:latin typeface="Whitney Book" pitchFamily="2" charset="0"/>
              </a:rPr>
              <a:t>The figure shows the number of PABT organized by discipline mapped over time.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90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8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1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5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81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1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0A7306C-AEF7-644D-AA80-0833A02D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38716" cy="3098524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954" h="4131365">
                <a:moveTo>
                  <a:pt x="0" y="0"/>
                </a:moveTo>
                <a:lnTo>
                  <a:pt x="12184954" y="0"/>
                </a:lnTo>
                <a:lnTo>
                  <a:pt x="12175015" y="4131365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14E9AF4-DCE7-BE4D-8203-E632AB6CD99C}"/>
              </a:ext>
            </a:extLst>
          </p:cNvPr>
          <p:cNvSpPr/>
          <p:nvPr userDrawn="1"/>
        </p:nvSpPr>
        <p:spPr>
          <a:xfrm>
            <a:off x="-2642" y="2800350"/>
            <a:ext cx="2510873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0B188-E2D0-D44F-8BE1-CAC360AEF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4562889"/>
            <a:ext cx="1450734" cy="3810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B35104-AD26-D347-B366-33121605C9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314700"/>
            <a:ext cx="4075044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UBC Sauder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B8F5-FCEA-D642-A067-B485C384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144" y="3943350"/>
            <a:ext cx="34290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 b="1" i="0" spc="0">
                <a:solidFill>
                  <a:srgbClr val="65B333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Sample presentation deck</a:t>
            </a:r>
          </a:p>
        </p:txBody>
      </p:sp>
    </p:spTree>
    <p:extLst>
      <p:ext uri="{BB962C8B-B14F-4D97-AF65-F5344CB8AC3E}">
        <p14:creationId xmlns:p14="http://schemas.microsoft.com/office/powerpoint/2010/main" val="237346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5CFD9-BAAA-AB4F-AEDA-183450554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362086" cy="3371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E2542DD-0BC2-F34B-9413-42166EC2468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42900" y="1028700"/>
            <a:ext cx="8229600" cy="2862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E798C89-56B6-764D-9D4D-B73207C21A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table with a few columns</a:t>
            </a:r>
          </a:p>
        </p:txBody>
      </p:sp>
    </p:spTree>
    <p:extLst>
      <p:ext uri="{BB962C8B-B14F-4D97-AF65-F5344CB8AC3E}">
        <p14:creationId xmlns:p14="http://schemas.microsoft.com/office/powerpoint/2010/main" val="320225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019DB69F-EC54-784E-B59A-8DFD0E6072FB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07315B7F-A857-3E49-A82B-4136D28686C1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EBCE28A-E229-CF42-8958-9D3BD5033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These are buckets of information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C6C6A53-4EDE-B644-BDF2-A9011AB1A8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058150" cy="657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7C58EB1-B398-6E4F-B82F-056C8290A2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1830475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9BB00EB-D1EA-A147-ABBE-5EDCBB0202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57401" y="1835293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AB39E8-D66F-9A46-83F1-B769C52D57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1901" y="1830474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B5EC382C-D3E9-9C4C-9445-1282EA34DA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030" y="1835293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0C9656D-1769-7141-A3FB-26082BEC9B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5530" y="1830474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00C4DBEB-3F86-1645-BCBB-04C162F54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1" y="3097388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C81E13F-3F69-DF43-8558-799E5A4951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7401" y="310220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469517F-23E0-0F46-BA92-71022B578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71901" y="309738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7AC6249-2F2F-0B4A-9B46-C566FAE123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1030" y="310220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67FEEB1A-615E-7445-B149-77EFD4DF1F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5530" y="309738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</p:spTree>
    <p:extLst>
      <p:ext uri="{BB962C8B-B14F-4D97-AF65-F5344CB8AC3E}">
        <p14:creationId xmlns:p14="http://schemas.microsoft.com/office/powerpoint/2010/main" val="53841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3452D92-684F-0342-A573-B4D87BA349A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5370" y="1997396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19DB69F-EC54-784E-B59A-8DFD0E6072FB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07315B7F-A857-3E49-A82B-4136D28686C1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EBCE28A-E229-CF42-8958-9D3BD5033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These are pie charts</a:t>
            </a:r>
          </a:p>
        </p:txBody>
      </p:sp>
      <p:sp>
        <p:nvSpPr>
          <p:cNvPr id="16" name="Chart Placeholder 3">
            <a:extLst>
              <a:ext uri="{FF2B5EF4-FFF2-40B4-BE49-F238E27FC236}">
                <a16:creationId xmlns:a16="http://schemas.microsoft.com/office/drawing/2014/main" id="{1EC5D27D-A4F1-2B46-AF54-944CC6B1BB7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998015" y="1640570"/>
            <a:ext cx="2545535" cy="24853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Chart Placeholder 3">
            <a:extLst>
              <a:ext uri="{FF2B5EF4-FFF2-40B4-BE49-F238E27FC236}">
                <a16:creationId xmlns:a16="http://schemas.microsoft.com/office/drawing/2014/main" id="{3A2B00EF-9995-B348-933A-1ADCA4385F4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40313" y="2024062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C6C6A53-4EDE-B644-BDF2-A9011AB1A8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058150" cy="657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9D2234ED-067A-1946-BC58-EA22B6C468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370" y="3969166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F8D39027-1961-2548-9104-3939FDEA5B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98015" y="4369216"/>
            <a:ext cx="2545535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8DF43A7-372D-B04E-8423-7E63DCDC17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0313" y="4026316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75802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Pie charts with image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E92754D-4634-A84A-80B3-5D0C46AB38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743450" cy="1028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.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6C97E7BD-224D-6A40-A411-A741300EB3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42900" y="2420231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C45D57A-8DD6-2E4B-8374-0A50FAE588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4392002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F19FAB-BE8C-2B48-A159-4DEE70A3DAF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556147" y="2431057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C95F1F6-5169-B342-AF6F-83D77BFBB5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56147" y="4402828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030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591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216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1906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7644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562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6B9DDC-0AE3-CF4B-ACE4-FFD4D38E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CED2DBA-943E-734B-970E-07C63A8721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2535051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CCBC1051-72CD-DC41-B23C-F9CE792E0C92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riangle 8">
            <a:extLst>
              <a:ext uri="{FF2B5EF4-FFF2-40B4-BE49-F238E27FC236}">
                <a16:creationId xmlns:a16="http://schemas.microsoft.com/office/drawing/2014/main" id="{8D473DF4-9D68-1647-9290-0F69E7B0753C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9A4A23-7CCA-6744-8A08-72567870B0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79371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622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6886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359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2215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4813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1941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0A7306C-AEF7-644D-AA80-0833A02D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38716" cy="3098524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954" h="4131365">
                <a:moveTo>
                  <a:pt x="0" y="0"/>
                </a:moveTo>
                <a:lnTo>
                  <a:pt x="12184954" y="0"/>
                </a:lnTo>
                <a:lnTo>
                  <a:pt x="12175015" y="4131365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14E9AF4-DCE7-BE4D-8203-E632AB6CD99C}"/>
              </a:ext>
            </a:extLst>
          </p:cNvPr>
          <p:cNvSpPr/>
          <p:nvPr userDrawn="1"/>
        </p:nvSpPr>
        <p:spPr>
          <a:xfrm>
            <a:off x="-2642" y="2800350"/>
            <a:ext cx="2510873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0B188-E2D0-D44F-8BE1-CAC360AEF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4562889"/>
            <a:ext cx="1450734" cy="3810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B35104-AD26-D347-B366-33121605C9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314700"/>
            <a:ext cx="4075044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UBC Sauder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B8F5-FCEA-D642-A067-B485C384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144" y="3943350"/>
            <a:ext cx="34290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 b="1" i="0" spc="0">
                <a:solidFill>
                  <a:srgbClr val="65B333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Sample presentation deck</a:t>
            </a:r>
          </a:p>
        </p:txBody>
      </p:sp>
    </p:spTree>
    <p:extLst>
      <p:ext uri="{BB962C8B-B14F-4D97-AF65-F5344CB8AC3E}">
        <p14:creationId xmlns:p14="http://schemas.microsoft.com/office/powerpoint/2010/main" val="248673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174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8">
            <a:extLst>
              <a:ext uri="{FF2B5EF4-FFF2-40B4-BE49-F238E27FC236}">
                <a16:creationId xmlns:a16="http://schemas.microsoft.com/office/drawing/2014/main" id="{346B4EE8-94A0-FD46-A7C9-8D6900CEB24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riangle 8">
            <a:extLst>
              <a:ext uri="{FF2B5EF4-FFF2-40B4-BE49-F238E27FC236}">
                <a16:creationId xmlns:a16="http://schemas.microsoft.com/office/drawing/2014/main" id="{4924B472-7CB3-0D4A-B75E-5912BC8A267A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51F8A70-ACC4-4340-A9DD-79692D87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765FCD7-EE54-0649-843D-78B38B993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352D-EAD4-C248-8B88-A980B796C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683335"/>
            <a:ext cx="3200400" cy="9171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CA" sz="1425" b="0" i="0" smtClean="0">
                <a:solidFill>
                  <a:srgbClr val="65B333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tempus at dolor vel gravida.</a:t>
            </a:r>
          </a:p>
        </p:txBody>
      </p:sp>
    </p:spTree>
    <p:extLst>
      <p:ext uri="{BB962C8B-B14F-4D97-AF65-F5344CB8AC3E}">
        <p14:creationId xmlns:p14="http://schemas.microsoft.com/office/powerpoint/2010/main" val="730535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>
            <a:off x="6745258" y="4820476"/>
            <a:ext cx="2398742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9141580" cy="5149850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773" h="6866466">
                <a:moveTo>
                  <a:pt x="0" y="0"/>
                </a:moveTo>
                <a:lnTo>
                  <a:pt x="12184954" y="0"/>
                </a:lnTo>
                <a:lnTo>
                  <a:pt x="12188773" y="6421598"/>
                </a:lnTo>
                <a:lnTo>
                  <a:pt x="0" y="6866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CDB871-3DA2-5A4D-8867-FEBA9BCD5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9" y="2743200"/>
            <a:ext cx="8458200" cy="1028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spc="75" baseline="0">
                <a:solidFill>
                  <a:schemeClr val="bg1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full-screen image</a:t>
            </a:r>
            <a:br>
              <a:rPr lang="en-US" dirty="0"/>
            </a:br>
            <a:r>
              <a:rPr lang="en-US" dirty="0"/>
              <a:t>with a caption</a:t>
            </a:r>
          </a:p>
        </p:txBody>
      </p:sp>
    </p:spTree>
    <p:extLst>
      <p:ext uri="{BB962C8B-B14F-4D97-AF65-F5344CB8AC3E}">
        <p14:creationId xmlns:p14="http://schemas.microsoft.com/office/powerpoint/2010/main" val="103130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8">
            <a:extLst>
              <a:ext uri="{FF2B5EF4-FFF2-40B4-BE49-F238E27FC236}">
                <a16:creationId xmlns:a16="http://schemas.microsoft.com/office/drawing/2014/main" id="{346B4EE8-94A0-FD46-A7C9-8D6900CEB24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riangle 8">
            <a:extLst>
              <a:ext uri="{FF2B5EF4-FFF2-40B4-BE49-F238E27FC236}">
                <a16:creationId xmlns:a16="http://schemas.microsoft.com/office/drawing/2014/main" id="{4924B472-7CB3-0D4A-B75E-5912BC8A267A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51F8A70-ACC4-4340-A9DD-79692D87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765FCD7-EE54-0649-843D-78B38B993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352D-EAD4-C248-8B88-A980B796C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683335"/>
            <a:ext cx="3200400" cy="9171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CA" sz="1425" b="0" i="0" smtClean="0">
                <a:solidFill>
                  <a:srgbClr val="65B333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tempus at dolor vel gravida.</a:t>
            </a:r>
          </a:p>
        </p:txBody>
      </p:sp>
    </p:spTree>
    <p:extLst>
      <p:ext uri="{BB962C8B-B14F-4D97-AF65-F5344CB8AC3E}">
        <p14:creationId xmlns:p14="http://schemas.microsoft.com/office/powerpoint/2010/main" val="2432851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5CFD9-BAAA-AB4F-AEDA-183450554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362086" cy="3371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80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79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with headlin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2013CE1-A2D9-444D-B00D-88B3C18DD1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8912CD1-9A17-1A4C-A3C7-9620188889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343900" cy="22258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Etiam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iaculis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orci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rutrum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volutpat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massa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eu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neque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dolor et libero. Vestibulum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ullamcorper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ligula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ullamcorper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aliquet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 </a:t>
            </a: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6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60544" y="1257300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0544" y="37147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60544" y="3988474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2360544" y="3600450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D9A6F2-0EAE-CD44-A1AB-DB5BD9865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0844" y="1260393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2DA639-F9CB-C44C-8DBD-4E718307D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0844" y="3717843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0E089A-C1D9-DE4A-9750-910ED236B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0844" y="3991567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E64D2-819D-4D46-8FCC-46D880F9FAC8}"/>
              </a:ext>
            </a:extLst>
          </p:cNvPr>
          <p:cNvSpPr/>
          <p:nvPr userDrawn="1"/>
        </p:nvSpPr>
        <p:spPr>
          <a:xfrm>
            <a:off x="4760844" y="3603543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1377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0150" y="1257300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37147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3988474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1200150" y="3600450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D9A6F2-0EAE-CD44-A1AB-DB5BD9865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1260393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2DA639-F9CB-C44C-8DBD-4E718307D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450" y="3717843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0E089A-C1D9-DE4A-9750-910ED236B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450" y="3991567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E64D2-819D-4D46-8FCC-46D880F9FAC8}"/>
              </a:ext>
            </a:extLst>
          </p:cNvPr>
          <p:cNvSpPr/>
          <p:nvPr userDrawn="1"/>
        </p:nvSpPr>
        <p:spPr>
          <a:xfrm>
            <a:off x="3600450" y="3603543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1A8A60B9-ED6F-0349-82A3-B53DC4264D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00750" y="1263651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3342E1A-8DD4-7249-95B6-6967F094EA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0750" y="3721101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1F9922B-1BC2-DD4F-823D-F9209FB449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00750" y="3994825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1738D1-38DA-D647-9215-8CB8C9DF2C20}"/>
              </a:ext>
            </a:extLst>
          </p:cNvPr>
          <p:cNvSpPr/>
          <p:nvPr userDrawn="1"/>
        </p:nvSpPr>
        <p:spPr>
          <a:xfrm>
            <a:off x="6000750" y="3606801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85535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" y="1552846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3438797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3712520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342900" y="3324496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74F1A298-FAF7-C44F-85C9-B9794CA85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32304" y="1549581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E1A5CAA-D632-EE4E-83C1-656B23301A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2304" y="3435531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46F4E916-7E1B-0A49-8690-7EAE818202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32304" y="3709255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1525827-23B3-EC46-8B0C-5302803A67F3}"/>
              </a:ext>
            </a:extLst>
          </p:cNvPr>
          <p:cNvSpPr/>
          <p:nvPr userDrawn="1"/>
        </p:nvSpPr>
        <p:spPr>
          <a:xfrm>
            <a:off x="2032304" y="3321231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CFB2AD4B-4115-5148-8F3F-3056F2EF5A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6805" y="1549581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11916356-0A5D-CE49-A05D-165D52B549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6805" y="3435531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79288F2B-8FC1-EB42-8547-D0E805B90D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6805" y="3709255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46FDF6-28A4-A044-A6EB-B57BA4D77FA7}"/>
              </a:ext>
            </a:extLst>
          </p:cNvPr>
          <p:cNvSpPr/>
          <p:nvPr userDrawn="1"/>
        </p:nvSpPr>
        <p:spPr>
          <a:xfrm>
            <a:off x="3746805" y="3321231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725DBD4E-ADA7-7A44-9CF4-7CE589D721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61305" y="1546315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70ACD608-F79B-D94B-B2AE-A9CD16DBA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305" y="3432266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67A281ED-1051-5749-9AA4-0A285A64C0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305" y="3705989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20BFD8-946C-0E4D-B78C-E2255A59B369}"/>
              </a:ext>
            </a:extLst>
          </p:cNvPr>
          <p:cNvSpPr/>
          <p:nvPr userDrawn="1"/>
        </p:nvSpPr>
        <p:spPr>
          <a:xfrm>
            <a:off x="5461305" y="3317965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E8A7EBE9-011F-174F-A3A1-841BCAE98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75805" y="1543050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ED8052CE-D3A5-7149-A324-0E0E08C8E9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5805" y="3429000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4012FA33-233F-254C-AD23-97D15EDC44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5805" y="3702724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DEBC1D-D884-B342-B09A-5F37268B76B3}"/>
              </a:ext>
            </a:extLst>
          </p:cNvPr>
          <p:cNvSpPr/>
          <p:nvPr userDrawn="1"/>
        </p:nvSpPr>
        <p:spPr>
          <a:xfrm>
            <a:off x="7175805" y="3314700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21381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>
            <a:off x="6745258" y="4820476"/>
            <a:ext cx="2398742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9141580" cy="5149850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773" h="6866466">
                <a:moveTo>
                  <a:pt x="0" y="0"/>
                </a:moveTo>
                <a:lnTo>
                  <a:pt x="12184954" y="0"/>
                </a:lnTo>
                <a:lnTo>
                  <a:pt x="12188773" y="6421598"/>
                </a:lnTo>
                <a:lnTo>
                  <a:pt x="0" y="6866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CDB871-3DA2-5A4D-8867-FEBA9BCD5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9" y="2743200"/>
            <a:ext cx="8458200" cy="1028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spc="75" baseline="0">
                <a:solidFill>
                  <a:schemeClr val="bg1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full-screen image</a:t>
            </a:r>
            <a:br>
              <a:rPr lang="en-US" dirty="0"/>
            </a:br>
            <a:r>
              <a:rPr lang="en-US" dirty="0"/>
              <a:t>with a caption</a:t>
            </a:r>
          </a:p>
        </p:txBody>
      </p:sp>
    </p:spTree>
    <p:extLst>
      <p:ext uri="{BB962C8B-B14F-4D97-AF65-F5344CB8AC3E}">
        <p14:creationId xmlns:p14="http://schemas.microsoft.com/office/powerpoint/2010/main" val="265978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58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74" r:id="rId5"/>
    <p:sldLayoutId id="2147483765" r:id="rId6"/>
    <p:sldLayoutId id="2147483767" r:id="rId7"/>
    <p:sldLayoutId id="2147483768" r:id="rId8"/>
    <p:sldLayoutId id="2147483766" r:id="rId9"/>
    <p:sldLayoutId id="2147483769" r:id="rId10"/>
    <p:sldLayoutId id="2147483770" r:id="rId11"/>
    <p:sldLayoutId id="2147483773" r:id="rId12"/>
    <p:sldLayoutId id="2147483771" r:id="rId13"/>
    <p:sldLayoutId id="2147483772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4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91" r:id="rId13"/>
    <p:sldLayoutId id="2147483793" r:id="rId14"/>
    <p:sldLayoutId id="2147483794" r:id="rId15"/>
    <p:sldLayoutId id="2147483795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predicted.org/D2B_DT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view of a city&#10;&#10;Description automatically generated">
            <a:extLst>
              <a:ext uri="{FF2B5EF4-FFF2-40B4-BE49-F238E27FC236}">
                <a16:creationId xmlns:a16="http://schemas.microsoft.com/office/drawing/2014/main" id="{E263D832-B3A9-034F-A037-B7164CE588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866" b="1586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A986B-1F7C-274A-95A1-648FEE593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" y="3314700"/>
            <a:ext cx="8705850" cy="5715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Testing the Digital Frontier: </a:t>
            </a:r>
            <a:br>
              <a:rPr lang="en-US" dirty="0"/>
            </a:br>
            <a:r>
              <a:rPr lang="en-US" dirty="0"/>
              <a:t>Validity Trade-offs in Online Platform A/B Testing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010166-93FF-1143-A70F-296657240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3144" y="3943350"/>
            <a:ext cx="6173856" cy="742950"/>
          </a:xfrm>
        </p:spPr>
        <p:txBody>
          <a:bodyPr/>
          <a:lstStyle/>
          <a:p>
            <a:r>
              <a:rPr lang="en-US" dirty="0"/>
              <a:t>Yann </a:t>
            </a:r>
            <a:r>
              <a:rPr lang="en-US" dirty="0" err="1"/>
              <a:t>Cornil</a:t>
            </a:r>
            <a:r>
              <a:rPr lang="en-US" dirty="0"/>
              <a:t>, </a:t>
            </a:r>
            <a:r>
              <a:rPr lang="en-US" dirty="0" err="1"/>
              <a:t>Shangwen</a:t>
            </a:r>
            <a:r>
              <a:rPr lang="en-US" dirty="0"/>
              <a:t> Yi, Johannes </a:t>
            </a:r>
            <a:r>
              <a:rPr lang="en-US" dirty="0" err="1"/>
              <a:t>Boegershausen</a:t>
            </a:r>
            <a:r>
              <a:rPr lang="en-US" dirty="0"/>
              <a:t>, &amp; David J. Hardisty</a:t>
            </a:r>
          </a:p>
          <a:p>
            <a:r>
              <a:rPr lang="en-US" dirty="0"/>
              <a:t>EACR, July 7 2023</a:t>
            </a:r>
          </a:p>
        </p:txBody>
      </p:sp>
    </p:spTree>
    <p:extLst>
      <p:ext uri="{BB962C8B-B14F-4D97-AF65-F5344CB8AC3E}">
        <p14:creationId xmlns:p14="http://schemas.microsoft.com/office/powerpoint/2010/main" val="317318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PABT Case Example: </a:t>
            </a:r>
            <a:r>
              <a:rPr lang="en-US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Holthöwer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&amp; van </a:t>
            </a:r>
            <a:r>
              <a:rPr lang="en-US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Doorn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(2022)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F60A2-A54A-CBA0-8AB7-BFA4B3170051}"/>
              </a:ext>
            </a:extLst>
          </p:cNvPr>
          <p:cNvSpPr txBox="1"/>
          <p:nvPr/>
        </p:nvSpPr>
        <p:spPr>
          <a:xfrm>
            <a:off x="342900" y="914120"/>
            <a:ext cx="6896100" cy="324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Research question: </a:t>
            </a:r>
            <a:r>
              <a:rPr lang="en-US" sz="1600" i="1" dirty="0">
                <a:solidFill>
                  <a:srgbClr val="5B6770"/>
                </a:solidFill>
                <a:latin typeface="Whitney Book" pitchFamily="2" charset="0"/>
              </a:rPr>
              <a:t>are people more interested in robot service providers for embarrassing topics?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Study 2: Facebook AB Test, </a:t>
            </a:r>
            <a:r>
              <a:rPr lang="en-US" sz="1600" i="1" dirty="0">
                <a:solidFill>
                  <a:srgbClr val="5B6770"/>
                </a:solidFill>
                <a:latin typeface="Whitney Book" pitchFamily="2" charset="0"/>
              </a:rPr>
              <a:t>N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 (“reach”) = 11,815; United Kingdom ages 18-65+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2x2 Between-Participants Design:</a:t>
            </a:r>
          </a:p>
          <a:p>
            <a:pPr marL="257175" indent="-257175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B6770"/>
                </a:solidFill>
                <a:latin typeface="Whitney Book" pitchFamily="2" charset="0"/>
              </a:rPr>
              <a:t>High Embarrassment: 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Check your fat percentage! Consult our robot (human) advisor to </a:t>
            </a:r>
            <a:r>
              <a:rPr lang="en-US" sz="1600" dirty="0">
                <a:solidFill>
                  <a:srgbClr val="5B6770"/>
                </a:solidFill>
                <a:highlight>
                  <a:srgbClr val="FFFF00"/>
                </a:highlight>
                <a:latin typeface="Whitney Book" pitchFamily="2" charset="0"/>
              </a:rPr>
              <a:t>prevent overweight and obesity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. Have a chat online about your health and body composition.</a:t>
            </a:r>
          </a:p>
          <a:p>
            <a:pPr marL="257175" indent="-257175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B6770"/>
                </a:solidFill>
                <a:latin typeface="Whitney Book" pitchFamily="2" charset="0"/>
              </a:rPr>
              <a:t>Low Embarrassment: 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Check your fat percentage! Consult our robot (human) advisor to </a:t>
            </a:r>
            <a:r>
              <a:rPr lang="en-US" sz="1600" dirty="0">
                <a:solidFill>
                  <a:srgbClr val="5B6770"/>
                </a:solidFill>
                <a:highlight>
                  <a:srgbClr val="FFFF00"/>
                </a:highlight>
                <a:latin typeface="Whitney Book" pitchFamily="2" charset="0"/>
              </a:rPr>
              <a:t>assess your fitness and nutritional diet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. Have a chat online about your health and body composition.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37292-F910-02FB-EE47-6371E57E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860991"/>
            <a:ext cx="1905000" cy="1268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8F3DC-698E-D171-8557-91375FAE4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352550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2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Holthöwer</a:t>
            </a:r>
            <a:r>
              <a:rPr lang="nl-NL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&amp; van Doorn (2022): 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Click-Through-Rates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1781ECD-7691-98C9-27FF-22A610A05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3902"/>
              </p:ext>
            </p:extLst>
          </p:nvPr>
        </p:nvGraphicFramePr>
        <p:xfrm>
          <a:off x="457200" y="971550"/>
          <a:ext cx="75438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40219579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5343365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705997355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75338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High Embarrassment</a:t>
                      </a:r>
                    </a:p>
                    <a:p>
                      <a:pPr algn="ctr"/>
                      <a:r>
                        <a:rPr lang="en-US" dirty="0"/>
                        <a:t>(“prevent overweight and obesity”)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1.26%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695663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Low Embarrassment</a:t>
                      </a:r>
                    </a:p>
                    <a:p>
                      <a:pPr algn="ctr"/>
                      <a:r>
                        <a:rPr lang="en-US" dirty="0"/>
                        <a:t>(“assess your fitness and nutritional diet”)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0312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7FAC2DC-70C3-38CF-AB8C-5FE65A405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041670"/>
            <a:ext cx="1600200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37292-F910-02FB-EE47-6371E57E0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694" y="1024241"/>
            <a:ext cx="1673106" cy="11136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D6F9F-BAB8-8D47-4D00-5F1EE3AF0460}"/>
              </a:ext>
            </a:extLst>
          </p:cNvPr>
          <p:cNvSpPr txBox="1"/>
          <p:nvPr/>
        </p:nvSpPr>
        <p:spPr>
          <a:xfrm>
            <a:off x="8229600" y="2754631"/>
            <a:ext cx="762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= .037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A5EA8-5510-E6E5-F864-3400E30BA5B1}"/>
              </a:ext>
            </a:extLst>
          </p:cNvPr>
          <p:cNvSpPr txBox="1"/>
          <p:nvPr/>
        </p:nvSpPr>
        <p:spPr>
          <a:xfrm>
            <a:off x="8229600" y="3943350"/>
            <a:ext cx="762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= .37</a:t>
            </a:r>
          </a:p>
        </p:txBody>
      </p:sp>
    </p:spTree>
    <p:extLst>
      <p:ext uri="{BB962C8B-B14F-4D97-AF65-F5344CB8AC3E}">
        <p14:creationId xmlns:p14="http://schemas.microsoft.com/office/powerpoint/2010/main" val="204612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81000" y="13335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How Much Effect Does Optimization Have? </a:t>
            </a:r>
            <a:br>
              <a:rPr lang="en-US" sz="240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</a:br>
            <a:r>
              <a:rPr lang="en-US" sz="240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Test of Replication and Robustness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7E11A-D012-46A4-D60E-B53E10509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5" y="971550"/>
            <a:ext cx="3004324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1EC9C-617A-6BAE-6C85-A9E51883D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89" y="971550"/>
            <a:ext cx="3033082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10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Replication and Extension of </a:t>
            </a:r>
            <a:r>
              <a:rPr lang="en-US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Holthöwer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&amp; van </a:t>
            </a:r>
            <a:r>
              <a:rPr lang="en-US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Doorn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1200150"/>
            <a:ext cx="8401050" cy="290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Three distinct A/B tests launched simultaneously, over a three-day period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Each test compared Robot Ad vs Human Ad (high embarrassment conditions only)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Optimized on “Link Clicks” vs “Impressions” vs “Reach with frequency cap”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Budget of USD 200 per test (i.e., USD 100 per ad)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Total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N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(impressions) = 267,151, USA, all ages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Pre-registered: 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  <a:hlinkClick r:id="rId3"/>
              </a:rPr>
              <a:t>https://aspredicted.org/D2B_DT8</a:t>
            </a: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6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Results: Click-Through-Rates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44DED6-C364-D74D-5B92-1BE125D19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41171"/>
              </p:ext>
            </p:extLst>
          </p:nvPr>
        </p:nvGraphicFramePr>
        <p:xfrm>
          <a:off x="342900" y="939668"/>
          <a:ext cx="8077198" cy="3489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263">
                  <a:extLst>
                    <a:ext uri="{9D8B030D-6E8A-4147-A177-3AD203B41FA5}">
                      <a16:colId xmlns:a16="http://schemas.microsoft.com/office/drawing/2014/main" val="2772376330"/>
                    </a:ext>
                  </a:extLst>
                </a:gridCol>
                <a:gridCol w="1108005">
                  <a:extLst>
                    <a:ext uri="{9D8B030D-6E8A-4147-A177-3AD203B41FA5}">
                      <a16:colId xmlns:a16="http://schemas.microsoft.com/office/drawing/2014/main" val="1936905495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3097992511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3727462329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824074044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355028891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1118148039"/>
                    </a:ext>
                  </a:extLst>
                </a:gridCol>
              </a:tblGrid>
              <a:tr h="68573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Clicks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Impression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 w/ Cap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4594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 Version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Human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Robot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Human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Robot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Human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Robot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290173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Impressions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11,874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11,735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62,581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61,808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59,554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59,599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3688157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8,760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9,268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25,400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24,208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59,345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59,056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7462098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Unique Link Clicks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4625688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CTR1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(Unique Link Clicks/Impression)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1.01%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1.30%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8503138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CTR2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(Unique Link Clicks/Reach)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1.37%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0.09%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19601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A6CEBA5-C3F3-6207-83B9-DB5D629E95F0}"/>
              </a:ext>
            </a:extLst>
          </p:cNvPr>
          <p:cNvSpPr/>
          <p:nvPr/>
        </p:nvSpPr>
        <p:spPr>
          <a:xfrm>
            <a:off x="3505200" y="3486150"/>
            <a:ext cx="1828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4B453-FD9C-C21D-7AB0-FB61C5F89E1E}"/>
              </a:ext>
            </a:extLst>
          </p:cNvPr>
          <p:cNvSpPr txBox="1"/>
          <p:nvPr/>
        </p:nvSpPr>
        <p:spPr>
          <a:xfrm>
            <a:off x="4267200" y="3452935"/>
            <a:ext cx="8839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=.04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F24DC-EECE-A35E-098A-5C76F16AB9AB}"/>
              </a:ext>
            </a:extLst>
          </p:cNvPr>
          <p:cNvSpPr/>
          <p:nvPr/>
        </p:nvSpPr>
        <p:spPr>
          <a:xfrm>
            <a:off x="3505200" y="3976565"/>
            <a:ext cx="1828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8DC71-176D-B92B-A1FA-C03D1350E8CB}"/>
              </a:ext>
            </a:extLst>
          </p:cNvPr>
          <p:cNvSpPr txBox="1"/>
          <p:nvPr/>
        </p:nvSpPr>
        <p:spPr>
          <a:xfrm>
            <a:off x="4267200" y="3943350"/>
            <a:ext cx="8839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=.14</a:t>
            </a:r>
          </a:p>
        </p:txBody>
      </p:sp>
    </p:spTree>
    <p:extLst>
      <p:ext uri="{BB962C8B-B14F-4D97-AF65-F5344CB8AC3E}">
        <p14:creationId xmlns:p14="http://schemas.microsoft.com/office/powerpoint/2010/main" val="426302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58304" y="191901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Results: Divergent Delivery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BC8F19-D896-BCB2-C350-8604695EE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97440"/>
              </p:ext>
            </p:extLst>
          </p:nvPr>
        </p:nvGraphicFramePr>
        <p:xfrm>
          <a:off x="533400" y="742950"/>
          <a:ext cx="8229598" cy="4190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4041">
                  <a:extLst>
                    <a:ext uri="{9D8B030D-6E8A-4147-A177-3AD203B41FA5}">
                      <a16:colId xmlns:a16="http://schemas.microsoft.com/office/drawing/2014/main" val="1732618762"/>
                    </a:ext>
                  </a:extLst>
                </a:gridCol>
                <a:gridCol w="1128912">
                  <a:extLst>
                    <a:ext uri="{9D8B030D-6E8A-4147-A177-3AD203B41FA5}">
                      <a16:colId xmlns:a16="http://schemas.microsoft.com/office/drawing/2014/main" val="264228046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3546259185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2397276738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296699601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911251234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1589327402"/>
                    </a:ext>
                  </a:extLst>
                </a:gridCol>
              </a:tblGrid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Clicks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Impression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Reach w/ Cap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85303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 Version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Human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0243782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Frequency (Impression/Reach)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2.46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445971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Proportion of Women among exposed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35.3%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34.0%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3855251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CTR1 among men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0.98%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1571117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CTR1 among women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1.02%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276487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Average age of exposed users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62.11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62.71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54.06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53.41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53.85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86752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AA79D5-E2CB-7088-813A-8CCDCD32CB95}"/>
              </a:ext>
            </a:extLst>
          </p:cNvPr>
          <p:cNvSpPr/>
          <p:nvPr/>
        </p:nvSpPr>
        <p:spPr>
          <a:xfrm>
            <a:off x="3733799" y="2647950"/>
            <a:ext cx="1828800" cy="1639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BF14B-57EF-DF72-E2FB-E56979279225}"/>
              </a:ext>
            </a:extLst>
          </p:cNvPr>
          <p:cNvSpPr/>
          <p:nvPr/>
        </p:nvSpPr>
        <p:spPr>
          <a:xfrm>
            <a:off x="3751633" y="2114550"/>
            <a:ext cx="1828800" cy="382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13335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Results: Other User Reactions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151DDC-EF4E-C337-C4C7-EE6680CC3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37651"/>
              </p:ext>
            </p:extLst>
          </p:nvPr>
        </p:nvGraphicFramePr>
        <p:xfrm>
          <a:off x="381000" y="666750"/>
          <a:ext cx="8077198" cy="279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263">
                  <a:extLst>
                    <a:ext uri="{9D8B030D-6E8A-4147-A177-3AD203B41FA5}">
                      <a16:colId xmlns:a16="http://schemas.microsoft.com/office/drawing/2014/main" val="2551178807"/>
                    </a:ext>
                  </a:extLst>
                </a:gridCol>
                <a:gridCol w="1108005">
                  <a:extLst>
                    <a:ext uri="{9D8B030D-6E8A-4147-A177-3AD203B41FA5}">
                      <a16:colId xmlns:a16="http://schemas.microsoft.com/office/drawing/2014/main" val="392780176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55476064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945337998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957455204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149024886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4148478917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Clicks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Impression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Reach w/ Cap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577456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 Version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Human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Robot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Human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Robot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Human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Robot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0070609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Comments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485963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Post Reactions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4042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EC7C536-36A4-F83F-800A-B20ABD24F6A8}"/>
              </a:ext>
            </a:extLst>
          </p:cNvPr>
          <p:cNvSpPr/>
          <p:nvPr/>
        </p:nvSpPr>
        <p:spPr>
          <a:xfrm>
            <a:off x="3657600" y="2967747"/>
            <a:ext cx="1600199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8202BC-C184-88F1-9F2E-31C1957D5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2822206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CA8E2-ABB3-B146-2963-0159A9C72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6711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58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Case Study: Takeaways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1200150"/>
            <a:ext cx="8401050" cy="362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When optimizing on clicks: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Replicated previous results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Evidence of divergent delivery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The robot ad was shown to more men than women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Men were more likely to click the robot ad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Evidence of divergent reactions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CA" sz="1800" i="1" dirty="0">
                <a:solidFill>
                  <a:srgbClr val="5B6770"/>
                </a:solidFill>
                <a:latin typeface="Whitney Book" pitchFamily="2" charset="0"/>
              </a:rPr>
              <a:t>In short, PABT do not test “A” vs “B”. They test “</a:t>
            </a:r>
            <a:r>
              <a:rPr lang="en-CA" sz="1800" i="1" dirty="0" err="1">
                <a:solidFill>
                  <a:srgbClr val="5B6770"/>
                </a:solidFill>
                <a:latin typeface="Whitney Book" pitchFamily="2" charset="0"/>
              </a:rPr>
              <a:t>A+optimization+reactions</a:t>
            </a:r>
            <a:r>
              <a:rPr lang="en-CA" sz="1800" i="1" dirty="0">
                <a:solidFill>
                  <a:srgbClr val="5B6770"/>
                </a:solidFill>
                <a:latin typeface="Whitney Book" pitchFamily="2" charset="0"/>
              </a:rPr>
              <a:t>” vs “</a:t>
            </a:r>
            <a:r>
              <a:rPr lang="en-CA" sz="1800" i="1" dirty="0" err="1">
                <a:solidFill>
                  <a:srgbClr val="5B6770"/>
                </a:solidFill>
                <a:latin typeface="Whitney Book" pitchFamily="2" charset="0"/>
              </a:rPr>
              <a:t>B+optimization+reactions</a:t>
            </a:r>
            <a:r>
              <a:rPr lang="en-CA" sz="1800" i="1" dirty="0">
                <a:solidFill>
                  <a:srgbClr val="5B6770"/>
                </a:solidFill>
                <a:latin typeface="Whitney Book" pitchFamily="2" charset="0"/>
              </a:rPr>
              <a:t>”.</a:t>
            </a:r>
            <a:endParaRPr lang="en-US" sz="1800" i="1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Case Study: Takeaways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1200150"/>
            <a:ext cx="8401050" cy="2482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When optimizing on impressions or capped reach: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Very low click through rates (below industry standards)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Null results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Targeting may be optimized for users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unlikely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to click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No evidence of divergent delivery (but may still happen on 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unobservables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3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A99804-ED1E-9B3C-9212-1BD3A1D20F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Co-Authors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3696B3C-904E-6406-6B52-509EC3F65F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7143" r="714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0728A-95CA-B5FA-5395-08D45E15A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Yann </a:t>
            </a:r>
            <a:r>
              <a:rPr lang="en-US" dirty="0" err="1"/>
              <a:t>Cornil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FC61D-242C-A0F0-F689-26D8F6E7F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University of British Columbia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FDB7F6A-C022-9F61-ABE0-37132529589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7143" r="7143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C87764-0F1D-E0A3-89FC-3F5904B449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Shangwen</a:t>
            </a:r>
            <a:r>
              <a:rPr lang="en-US" dirty="0"/>
              <a:t> Yi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5A0181-6A76-9B78-438A-333723F5DB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University of British Columbia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6C09C5-8621-151E-AAFE-2BCB263F2F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Johannes </a:t>
            </a:r>
            <a:r>
              <a:rPr lang="en-US" dirty="0" err="1"/>
              <a:t>Boegershausen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7AA8D4-D46B-94C6-35A7-B14853FE6D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Rotterdam School of Management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FD4C654D-CFA7-EE5D-677A-E228C213F28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t="2016" b="2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0074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00E406-315E-1E4E-BAB5-916DCB5D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C9B9-1519-414F-9DDD-81EDC8139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Current Practice</a:t>
            </a:r>
          </a:p>
        </p:txBody>
      </p:sp>
    </p:spTree>
    <p:extLst>
      <p:ext uri="{BB962C8B-B14F-4D97-AF65-F5344CB8AC3E}">
        <p14:creationId xmlns:p14="http://schemas.microsoft.com/office/powerpoint/2010/main" val="3130312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PABT: Review of Current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404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Review and coding of all 76 PABT published (through 2022)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CTR is a dependent variable in 97% of studies, yet the exact operationalization of CTR varies significantly: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Numerator: “total clicks” vs “unique clicks”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Denominator: “reach” vs “impressions”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Median sample size per condition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38,532 ad exposures (among the 44 PABT that report “impressions” or “views”)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18,067 users exposed to the content (among the 25 PABT that report “reach”).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57.9% mislabeled PABT as a (true) experiment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Only 21.1% discussed the lack of true randomization</a:t>
            </a:r>
          </a:p>
        </p:txBody>
      </p:sp>
    </p:spTree>
    <p:extLst>
      <p:ext uri="{BB962C8B-B14F-4D97-AF65-F5344CB8AC3E}">
        <p14:creationId xmlns:p14="http://schemas.microsoft.com/office/powerpoint/2010/main" val="131548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00E406-315E-1E4E-BAB5-916DCB5D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C9B9-1519-414F-9DDD-81EDC8139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029071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53721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351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Consider whether PABT is useful for your project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Study actual marketplace offerings, with realistic advertising campaigns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Target business-relevant populations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When possible, study diverse (and non-WEIRD) populations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Focal analyses should be preregistered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All potential metrics used in the computation of the clickthrough rate should be reported (unique/total clicks, impression, reach)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Report a) campaign duration, b) budget, c) optimization type, d) sampling strategy, and e) user reactions (likes, comments)</a:t>
            </a:r>
          </a:p>
        </p:txBody>
      </p:sp>
    </p:spTree>
    <p:extLst>
      <p:ext uri="{BB962C8B-B14F-4D97-AF65-F5344CB8AC3E}">
        <p14:creationId xmlns:p14="http://schemas.microsoft.com/office/powerpoint/2010/main" val="1114923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53721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71475" y="819150"/>
            <a:ext cx="8401050" cy="286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Correctly characterize the study by explicitly acknowledging the non-random delivery of treatments (i.e., divergent delivery)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Engage in stimulus sampling and close replications </a:t>
            </a:r>
            <a:br>
              <a:rPr lang="en-US" sz="1800" dirty="0">
                <a:solidFill>
                  <a:srgbClr val="5B6770"/>
                </a:solidFill>
                <a:latin typeface="Whitney Book" pitchFamily="2" charset="0"/>
              </a:rPr>
            </a:b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(e.g., pair PABT with a matched lab study)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Report impression-to-reach ratio across conditions and sample ratio mismatch to inform readers of the divergent delivery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Consider advanced approaches to manipulate audience quality (e.g., random bidding process), at the expense of ecological validity</a:t>
            </a:r>
          </a:p>
        </p:txBody>
      </p:sp>
    </p:spTree>
    <p:extLst>
      <p:ext uri="{BB962C8B-B14F-4D97-AF65-F5344CB8AC3E}">
        <p14:creationId xmlns:p14="http://schemas.microsoft.com/office/powerpoint/2010/main" val="4237034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B6E0AE5-6C24-B94B-8322-90E2B4397A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57" b="657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E5DF88-8AF7-6A40-AB57-25BAA65F4D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 &amp; Conclusions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F03AFA-E0AC-AD47-99C5-331B369F9B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" y="1085850"/>
            <a:ext cx="4533900" cy="36195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PABT offer high ecological validity but lower internal validity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PABT should only be used as a complement to, rather than a replacement for, lab-based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careful design and reporting, PABT can be a useful tool in the modern consumer research toolbox</a:t>
            </a:r>
          </a:p>
        </p:txBody>
      </p:sp>
    </p:spTree>
    <p:extLst>
      <p:ext uri="{BB962C8B-B14F-4D97-AF65-F5344CB8AC3E}">
        <p14:creationId xmlns:p14="http://schemas.microsoft.com/office/powerpoint/2010/main" val="2020058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view of a city&#10;&#10;Description automatically generated">
            <a:extLst>
              <a:ext uri="{FF2B5EF4-FFF2-40B4-BE49-F238E27FC236}">
                <a16:creationId xmlns:a16="http://schemas.microsoft.com/office/drawing/2014/main" id="{4218AB2D-B950-8C42-B8E0-E8CD12EED3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A40FB-6DA1-5E4C-9B87-383623283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689" y="2171700"/>
            <a:ext cx="8458200" cy="1028700"/>
          </a:xfrm>
        </p:spPr>
        <p:txBody>
          <a:bodyPr/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0065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133350"/>
            <a:ext cx="53721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566666"/>
            <a:ext cx="8648700" cy="444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Braun, M., &amp; Schwartz, E. M. (2022).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The A-B Test Deception: Divergent Delivery, Response Heterogeneity, and Erroneous Inferences in Online Advertising Field Experiments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. working paper, Southern Methodist University. 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de Langhe, B., &amp;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Puntoni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S. (2021). Are Personalized Ads a Waste of Money?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Harvard Business Review Digital Articles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Eckles, D., Gordon, B. R., &amp; Johnson, G. A. (2018). Field studies of psychologically targeted ads face threats to internal validity.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Proceedings of the National Academy of Sciences, 115(23)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E5254. doi:10.1073/pnas.1805363115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Holthöwer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J., &amp; van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Doorn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J. (2022). Robots do not judge: service robots can alleviate embarrassment in service encounters.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Journal of the Academy of Marketing Science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1-18.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Johnson, G. A. (2023). Inferno: A guide to field experiments in online display advertising.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Journal of Economics &amp; Management Strategy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forthcoming.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doi:https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://doi.org/10.1111/jems.12513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Kohavi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R., &amp;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Thomke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S. (2017). The surprising power of online experiments.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Harvard Business Review, 95(5)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74-82. 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Mosleh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M., Pennycook, G., &amp; Rand, D. G. (2022). Field experiments on social media.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Current Directions in Psychological Science, 31(1)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69-75. 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Orazi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D. C., &amp; Johnston, A. C. (2020). Running field experiments using Facebook split test.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Journal of Business Research, 118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189-198.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doi:https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://doi.org/10.1016/j.jbusres.2020.06.053</a:t>
            </a:r>
          </a:p>
        </p:txBody>
      </p:sp>
    </p:spTree>
    <p:extLst>
      <p:ext uri="{BB962C8B-B14F-4D97-AF65-F5344CB8AC3E}">
        <p14:creationId xmlns:p14="http://schemas.microsoft.com/office/powerpoint/2010/main" val="343530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4914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Online Platform AB 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213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The average person spends 6 hours and 58 minutes looking at their screen each day doing internet-connected activities (We are Social 2022)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Researchers are keen to test their theories in online field studies with large and diverse samples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Online advertising platforms such as Facebook (Meta) and Google offer convenient tools at a reasonable cost</a:t>
            </a:r>
          </a:p>
        </p:txBody>
      </p:sp>
    </p:spTree>
    <p:extLst>
      <p:ext uri="{BB962C8B-B14F-4D97-AF65-F5344CB8AC3E}">
        <p14:creationId xmlns:p14="http://schemas.microsoft.com/office/powerpoint/2010/main" val="160550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PABT Example: Human vs Robot Doctor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7E11A-D012-46A4-D60E-B53E10509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71550"/>
            <a:ext cx="3124200" cy="404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1EC9C-617A-6BAE-6C85-A9E51883D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6" y="971550"/>
            <a:ext cx="3124199" cy="4002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56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4914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Platform AB Testing (PABT)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398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“AB Testing” is an ambiguous term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PABT Definition: studies that are run in a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naturalistic online environment 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and that aim to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compare the effect of different stimuli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(in particular ads) by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using the A/B testing functionalities provided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by digital platforms, such as Facebook or Google Ads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Varying perspectives on the validity and usefulness of PABT</a:t>
            </a:r>
            <a:br>
              <a:rPr lang="en-US" sz="1800" dirty="0">
                <a:solidFill>
                  <a:srgbClr val="5B6770"/>
                </a:solidFill>
                <a:latin typeface="Whitney Book" pitchFamily="2" charset="0"/>
              </a:rPr>
            </a:b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(Braun &amp; Schwartz, 2022; de Langhe &amp;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Puntoni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2021; Eckles, Gordon, &amp; Johnson, 2018; Johnson, 2023;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Kohavi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 &amp;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Thomke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2017;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Mosleh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Pennycook, &amp; Rand, 2022;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Orazi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 &amp; Johnston, 2020)</a:t>
            </a: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Distinct from: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Fully randomized controlled trials (RCTs) run in partnership with an organization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Holdout (or “lift”) tests – examine effect of advertisement exposure vs no exposure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6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B99A2-3D27-9047-8015-2BBDE4C5C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7FCE00E-72AE-D16F-22CB-782AE0C6756D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4963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PABT BY DISCIPLINE (2012-2022)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A4804-CF29-6AEC-D223-A915986F5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54" y="821512"/>
            <a:ext cx="7401892" cy="402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20955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Platform AB Testing: Validity Tradeoffs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71475" y="760599"/>
            <a:ext cx="8401050" cy="412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The benefits of PABT are clear: relatively quick, relatively inexpensive, ecologically-valid field data.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But: platform documentation is ambiguous and sometimes misleading, hiding a critical flaw for researchers: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“divergent delivery” compromises internal validity, so we cannot make clean causal inferences.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PABT cannot replace a fully-random experiment!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PABT are constantly changing “black boxes”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Meaning of clicks is ambiguous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PABT data typically violates independent sampling assumptions of common statistics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PABT should only be used as a “proof of concept” or case example (similar to many secondary data sources), rather than a clean test of theory</a:t>
            </a:r>
          </a:p>
        </p:txBody>
      </p:sp>
    </p:spTree>
    <p:extLst>
      <p:ext uri="{BB962C8B-B14F-4D97-AF65-F5344CB8AC3E}">
        <p14:creationId xmlns:p14="http://schemas.microsoft.com/office/powerpoint/2010/main" val="309188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122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PABT case example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Review of current practices in all 76 PABT published (through 2022)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Recommendations for researchers &amp; reviewers</a:t>
            </a:r>
          </a:p>
        </p:txBody>
      </p:sp>
    </p:spTree>
    <p:extLst>
      <p:ext uri="{BB962C8B-B14F-4D97-AF65-F5344CB8AC3E}">
        <p14:creationId xmlns:p14="http://schemas.microsoft.com/office/powerpoint/2010/main" val="259268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00E406-315E-1E4E-BAB5-916DCB5D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C9B9-1519-414F-9DDD-81EDC8139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Example</a:t>
            </a:r>
          </a:p>
        </p:txBody>
      </p:sp>
    </p:spTree>
    <p:extLst>
      <p:ext uri="{BB962C8B-B14F-4D97-AF65-F5344CB8AC3E}">
        <p14:creationId xmlns:p14="http://schemas.microsoft.com/office/powerpoint/2010/main" val="1642392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bbf7932a-6298-407e-83ea-827c81f75e7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0152F9951744D98BEBC6FC036CDED" ma:contentTypeVersion="1" ma:contentTypeDescription="Create a new document." ma:contentTypeScope="" ma:versionID="2e1385019afc25ba0ab02d73fd89bebb">
  <xsd:schema xmlns:xsd="http://www.w3.org/2001/XMLSchema" xmlns:xs="http://www.w3.org/2001/XMLSchema" xmlns:p="http://schemas.microsoft.com/office/2006/metadata/properties" xmlns:ns2="bbf7932a-6298-407e-83ea-827c81f75e76" targetNamespace="http://schemas.microsoft.com/office/2006/metadata/properties" ma:root="true" ma:fieldsID="5eea82863a9934f4be5b3ea780f9037e" ns2:_="">
    <xsd:import namespace="bbf7932a-6298-407e-83ea-827c81f75e76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7932a-6298-407e-83ea-827c81f75e76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union memberTypes="dms:Text">
          <xsd:simpleType>
            <xsd:restriction base="dms:Choice">
              <xsd:enumeration value="Sauder Logos"/>
              <xsd:enumeration value="RHL Wordmarks"/>
              <xsd:enumeration value="Powerpoint Templates"/>
              <xsd:enumeration value="Name Tags &amp; Tents"/>
              <xsd:enumeration value="Thumbnails"/>
              <xsd:enumeration value="Letterheads"/>
              <xsd:enumeration value="Social Media"/>
              <xsd:enumeration value="Stationery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0F0CDE-4983-4027-A2A8-CABFEB79AF04}">
  <ds:schemaRefs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bbf7932a-6298-407e-83ea-827c81f75e76"/>
  </ds:schemaRefs>
</ds:datastoreItem>
</file>

<file path=customXml/itemProps2.xml><?xml version="1.0" encoding="utf-8"?>
<ds:datastoreItem xmlns:ds="http://schemas.openxmlformats.org/officeDocument/2006/customXml" ds:itemID="{5A2A672A-FC2D-4055-B3B8-7DAF07A776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FA9CC9-1EFA-46F2-90DA-2E31E4475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7932a-6298-407e-83ea-827c81f75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1685</Words>
  <Application>Microsoft Office PowerPoint</Application>
  <PresentationFormat>On-screen Show (16:9)</PresentationFormat>
  <Paragraphs>247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Stag Semibold</vt:lpstr>
      <vt:lpstr>Times New Roman</vt:lpstr>
      <vt:lpstr>Whitney Book</vt:lpstr>
      <vt:lpstr>Whitney Semibold</vt:lpstr>
      <vt:lpstr>Templates</vt:lpstr>
      <vt:lpstr>1_Templates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D'Souza, Helen</dc:creator>
  <cp:lastModifiedBy>David Hardisty</cp:lastModifiedBy>
  <cp:revision>286</cp:revision>
  <cp:lastPrinted>2019-04-11T23:20:58Z</cp:lastPrinted>
  <dcterms:created xsi:type="dcterms:W3CDTF">2017-03-03T22:21:19Z</dcterms:created>
  <dcterms:modified xsi:type="dcterms:W3CDTF">2023-07-06T22:01:53Z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0x0101009FA0152F9951744D98BEBC6FC036CDED</vt:lpwstr>
  </property>
</Properties>
</file>